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0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9" r:id="rId16"/>
    <p:sldId id="301" r:id="rId17"/>
    <p:sldId id="300" r:id="rId18"/>
    <p:sldId id="303" r:id="rId19"/>
  </p:sldIdLst>
  <p:sldSz cx="12192000" cy="6858000"/>
  <p:notesSz cx="6858000" cy="12192000"/>
  <p:embeddedFontLst>
    <p:embeddedFont>
      <p:font typeface="Caveat" pitchFamily="2" charset="0"/>
      <p:regular r:id="rId21"/>
      <p:bold r:id="rId22"/>
    </p:embeddedFont>
    <p:embeddedFont>
      <p:font typeface="Geist" pitchFamily="2" charset="77"/>
      <p:regular r:id="rId23"/>
      <p:bold r:id="rId24"/>
      <p:italic r:id="rId25"/>
      <p:boldItalic r:id="rId26"/>
    </p:embeddedFont>
    <p:embeddedFont>
      <p:font typeface="Geist Mono" panose="02010009000000000000" pitchFamily="49" charset="77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ndsay Auchinachi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/>
    <p:restoredTop sz="91453"/>
  </p:normalViewPr>
  <p:slideViewPr>
    <p:cSldViewPr snapToGrid="0">
      <p:cViewPr varScale="1">
        <p:scale>
          <a:sx n="133" d="100"/>
          <a:sy n="133" d="100"/>
        </p:scale>
        <p:origin x="20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Cloud Migration Readiness &amp; Execution</a:t>
            </a:r>
          </a:p>
          <a:p>
            <a:endParaRPr/>
          </a:p>
          <a:p>
            <a:r>
              <a:t>Analyze, prepare, and execute large-scale cloud migrations with predictable outcomes, measurable progress, and improved tech-stack liquidity.</a:t>
            </a:r>
          </a:p>
          <a:p>
            <a:endParaRPr/>
          </a:p>
          <a:p>
            <a:r>
              <a:t>Technical Debt Elimination Programs</a:t>
            </a:r>
          </a:p>
          <a:p>
            <a:endParaRPr/>
          </a:p>
          <a:p>
            <a:r>
              <a:t>Execute large-scale framework and language migrations using deterministic automation and agent-assisted workflows, reducing manual effort while improving consistency and predictability.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>
          <a:extLst>
            <a:ext uri="{FF2B5EF4-FFF2-40B4-BE49-F238E27FC236}">
              <a16:creationId xmlns:a16="http://schemas.microsoft.com/office/drawing/2014/main" id="{E1918B54-B753-5AD2-112C-DBA8F8258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44:notes">
            <a:extLst>
              <a:ext uri="{FF2B5EF4-FFF2-40B4-BE49-F238E27FC236}">
                <a16:creationId xmlns:a16="http://schemas.microsoft.com/office/drawing/2014/main" id="{98B51F3D-71CE-070B-9701-31F27F0856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44:notes">
            <a:extLst>
              <a:ext uri="{FF2B5EF4-FFF2-40B4-BE49-F238E27FC236}">
                <a16:creationId xmlns:a16="http://schemas.microsoft.com/office/drawing/2014/main" id="{1AD504AF-5B04-A3B3-B840-90BAB61F17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44:notes">
            <a:extLst>
              <a:ext uri="{FF2B5EF4-FFF2-40B4-BE49-F238E27FC236}">
                <a16:creationId xmlns:a16="http://schemas.microsoft.com/office/drawing/2014/main" id="{8777EE7A-6557-51BD-6D25-DDA89AA5BFD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828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f9b9aafe98_3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3f9b9aafe98_3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g3f9b9aafe98_3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02920" y="1828800"/>
            <a:ext cx="10058400" cy="21031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40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3400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48640" y="4114800"/>
            <a:ext cx="9144000" cy="73152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2000" b="0">
                <a:solidFill>
                  <a:srgbClr val="45455C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1700" b="0">
                <a:solidFill>
                  <a:srgbClr val="45455C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010" name="strand bar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493776" y="889321"/>
            <a:ext cx="11192436" cy="45719"/>
          </a:xfrm>
          <a:prstGeom prst="rect">
            <a:avLst/>
          </a:prstGeom>
        </p:spPr>
      </p:pic>
      <p:pic>
        <p:nvPicPr>
          <p:cNvPr id="2" name="Moderne wordmark"/>
          <p:cNvPicPr/>
          <p:nvPr/>
        </p:nvPicPr>
        <p:blipFill>
          <a:blip r:embed="rId3"/>
          <a:stretch>
            <a:fillRect/>
          </a:stretch>
        </p:blipFill>
        <p:spPr>
          <a:xfrm>
            <a:off x="594360" y="4791456"/>
            <a:ext cx="2788920" cy="4937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derne DEFAULT 2026">
  <p:cSld name="DEFAUL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52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548640" y="2697480"/>
            <a:ext cx="10881360" cy="15544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33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2805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548640" y="365760"/>
            <a:ext cx="10332720" cy="10058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24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2040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548640" y="1645920"/>
            <a:ext cx="11091672" cy="44805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1600" b="0">
                <a:solidFill>
                  <a:srgbClr val="45455C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1360" b="0">
                <a:solidFill>
                  <a:srgbClr val="45455C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548640" y="365760"/>
            <a:ext cx="10332720" cy="10058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24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2040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548640" y="365760"/>
            <a:ext cx="3749039" cy="137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algn="l">
              <a:buNone/>
              <a:defRPr sz="24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2040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548640" y="1828800"/>
            <a:ext cx="3749039" cy="42062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1600" b="0">
                <a:solidFill>
                  <a:srgbClr val="45455C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1360" b="0">
                <a:solidFill>
                  <a:srgbClr val="45455C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612648" y="2468880"/>
            <a:ext cx="10972800" cy="192024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algn="ctr">
              <a:buNone/>
              <a:defRPr sz="30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ctr">
              <a:buNone/>
              <a:defRPr sz="2550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548640" y="5532120"/>
            <a:ext cx="8001000" cy="64008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algn="l">
              <a:buNone/>
              <a:defRPr sz="1200" b="0">
                <a:solidFill>
                  <a:srgbClr val="6B6B7C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1020" b="0">
                <a:solidFill>
                  <a:srgbClr val="6B6B7C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548640" y="1463040"/>
            <a:ext cx="11091672" cy="2615184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algn="l">
              <a:buNone/>
              <a:defRPr sz="6600" b="1">
                <a:solidFill>
                  <a:srgbClr val="232342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5610" b="0">
                <a:solidFill>
                  <a:srgbClr val="232342"/>
                </a:solidFill>
                <a:latin typeface="Geist"/>
                <a:cs typeface="Geist"/>
              </a:defRPr>
            </a:lvl2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548640" y="4297680"/>
            <a:ext cx="11091672" cy="14630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algn="l">
              <a:buNone/>
              <a:defRPr sz="1800" b="0">
                <a:solidFill>
                  <a:srgbClr val="45455C"/>
                </a:solidFill>
                <a:latin typeface="Geist"/>
                <a:ea typeface="Geist"/>
                <a:cs typeface="Geist"/>
              </a:defRPr>
            </a:lvl1pPr>
            <a:lvl2pPr algn="l">
              <a:buNone/>
              <a:defRPr sz="1530" b="0">
                <a:solidFill>
                  <a:srgbClr val="45455C"/>
                </a:solidFill>
                <a:latin typeface="Geist"/>
                <a:cs typeface="Geist"/>
              </a:defRPr>
            </a:lvl2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algn="r">
              <a:buNone/>
              <a:defRPr sz="1000" b="0">
                <a:solidFill>
                  <a:srgbClr val="212121"/>
                </a:solidFill>
                <a:latin typeface="Geist Mono"/>
                <a:ea typeface="Geist Mono"/>
                <a:cs typeface="Geist Mono"/>
              </a:defRPr>
            </a:lvl1pPr>
            <a:lvl2pPr algn="r">
              <a:buNone/>
              <a:defRPr sz="850" b="0">
                <a:solidFill>
                  <a:srgbClr val="212121"/>
                </a:solidFill>
                <a:latin typeface="Geist Mono"/>
                <a:cs typeface="Geist Mono"/>
              </a:defRPr>
            </a:lvl2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3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Geist Mono"/>
                <a:ea typeface="Geist Mono"/>
                <a:cs typeface="Geist Mono"/>
                <a:sym typeface="Geist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212121"/>
              </a:solidFill>
            </a:endParaRPr>
          </a:p>
        </p:txBody>
      </p:sp>
      <p:cxnSp>
        <p:nvCxnSpPr>
          <p:cNvPr id="13" name="Google Shape;13;p1"/>
          <p:cNvCxnSpPr/>
          <p:nvPr/>
        </p:nvCxnSpPr>
        <p:spPr>
          <a:xfrm rot="10800000" flipH="1">
            <a:off x="539496" y="6364224"/>
            <a:ext cx="11091600" cy="900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14;p1"/>
          <p:cNvSpPr txBox="1"/>
          <p:nvPr/>
        </p:nvSpPr>
        <p:spPr>
          <a:xfrm>
            <a:off x="541300" y="6418200"/>
            <a:ext cx="3196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12121"/>
                </a:solidFill>
                <a:latin typeface="Geist Mono"/>
                <a:ea typeface="Geist Mono"/>
                <a:cs typeface="Geist Mono"/>
                <a:sym typeface="Geist Mono"/>
              </a:rPr>
              <a:t>moderne.ai</a:t>
            </a:r>
            <a:endParaRPr sz="1000">
              <a:solidFill>
                <a:srgbClr val="212121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pic>
        <p:nvPicPr>
          <p:cNvPr id="9001" name="Moderne M mark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11256264" y="182880"/>
            <a:ext cx="502920" cy="49377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Geist"/>
        <a:defRPr sz="1400" b="0" i="0" u="none" strike="noStrike" cap="none" spc="0">
          <a:solidFill>
            <a:srgbClr val="000000"/>
          </a:solidFill>
          <a:latin typeface="Geist"/>
          <a:ea typeface="Geist"/>
          <a:cs typeface="Geist"/>
          <a:sym typeface="Geis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hips@modern.a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hips@modern.ai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descr="/home/claude/deck/logo0_smal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340" y="4794020"/>
            <a:ext cx="2788920" cy="49286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594360" y="236174"/>
            <a:ext cx="8046720" cy="42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1700"/>
              <a:buFont typeface="Geist Mono"/>
              <a:buNone/>
            </a:pPr>
            <a:r>
              <a:rPr lang="en-US" sz="1700" b="0" i="0" u="none" strike="noStrike" cap="none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</a:rPr>
              <a:t>August 2026</a:t>
            </a:r>
            <a:endParaRPr sz="17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594360" y="2148840"/>
            <a:ext cx="9144000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4000"/>
              <a:buFont typeface="Geist"/>
              <a:buNone/>
            </a:pPr>
            <a:r>
              <a:rPr lang="en-US" sz="4400" b="1" i="0" u="none" strike="noStrike" cap="none" dirty="0">
                <a:solidFill>
                  <a:srgbClr val="232342"/>
                </a:solidFill>
                <a:latin typeface="Geist"/>
                <a:ea typeface="Geist"/>
                <a:cs typeface="Geist"/>
                <a:sym typeface="Geist"/>
              </a:rPr>
              <a:t>Name of this </a:t>
            </a:r>
            <a:r>
              <a:rPr lang="en-US" sz="4400" b="1" dirty="0">
                <a:solidFill>
                  <a:srgbClr val="232342"/>
                </a:solidFill>
                <a:latin typeface="Geist"/>
                <a:ea typeface="Geist"/>
                <a:cs typeface="Geist"/>
                <a:sym typeface="Geist"/>
              </a:rPr>
              <a:t>presentation</a:t>
            </a: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52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rgbClr val="212121"/>
                </a:solidFill>
                <a:latin typeface="Geist Mono"/>
                <a:ea typeface="Geist Mono"/>
                <a:cs typeface="Geist Mono"/>
                <a:sym typeface="Geist Mono"/>
              </a:rPr>
              <a:t>1</a:t>
            </a:fld>
            <a:endParaRPr sz="1000">
              <a:solidFill>
                <a:srgbClr val="212121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pic>
        <p:nvPicPr>
          <p:cNvPr id="68" name="Google Shape;68;p14" descr="/home/claude/deck/spectra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V="1">
            <a:off x="495085" y="798256"/>
            <a:ext cx="11191127" cy="4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1097280"/>
            <a:ext cx="53949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232342"/>
                </a:solidFill>
                <a:latin typeface="Geist"/>
              </a:rPr>
              <a:t>You can combine left/right title positioning with explanatory text below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840480"/>
            <a:ext cx="39319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1D5937"/>
                </a:solidFill>
                <a:latin typeface="Geist Mono"/>
              </a:rPr>
              <a:t>mod git sync moderne . &lt;BU&gt; \</a:t>
            </a:r>
          </a:p>
          <a:p>
            <a:r>
              <a:rPr sz="1400" b="0">
                <a:solidFill>
                  <a:srgbClr val="1D5937"/>
                </a:solidFill>
                <a:latin typeface="Geist Mono"/>
              </a:rPr>
              <a:t>  --agent=copilot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92040" y="370332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6B6B7C"/>
                </a:solidFill>
                <a:latin typeface="Caveat"/>
              </a:rPr>
              <a:t>clones</a:t>
            </a:r>
          </a:p>
        </p:txBody>
      </p:sp>
      <p:pic>
        <p:nvPicPr>
          <p:cNvPr id="5" name="Picture 4" descr="s9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914400"/>
            <a:ext cx="4581144" cy="4873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69748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300" b="1">
                <a:solidFill>
                  <a:srgbClr val="232342"/>
                </a:solidFill>
                <a:latin typeface="Geist"/>
              </a:rPr>
              <a:t>STAGE 3: Add the Seventh.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35661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232342"/>
                </a:solidFill>
                <a:latin typeface="Geist"/>
              </a:rPr>
              <a:t>One or two explanatory sentences in smaller text </a:t>
            </a:r>
            <a:endParaRPr lang="en-CA" sz="2800" b="1" dirty="0">
              <a:solidFill>
                <a:srgbClr val="232342"/>
              </a:solidFill>
              <a:latin typeface="Geist"/>
            </a:endParaRPr>
          </a:p>
          <a:p>
            <a:r>
              <a:rPr sz="2800" b="1" dirty="0">
                <a:solidFill>
                  <a:srgbClr val="232342"/>
                </a:solidFill>
                <a:latin typeface="Geist"/>
              </a:rPr>
              <a:t>below the title.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834640"/>
            <a:ext cx="32918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 dirty="0">
                <a:solidFill>
                  <a:srgbClr val="45455C"/>
                </a:solidFill>
                <a:latin typeface="Geist"/>
              </a:rPr>
              <a:t>Example from CapitalOne where test gaps were prioritized using code complexity on a surprising axis.</a:t>
            </a:r>
          </a:p>
        </p:txBody>
      </p:sp>
      <p:pic>
        <p:nvPicPr>
          <p:cNvPr id="4" name="Picture 3" descr="s11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0" y="868680"/>
            <a:ext cx="7772400" cy="5047488"/>
          </a:xfrm>
          <a:prstGeom prst="rect">
            <a:avLst/>
          </a:prstGeom>
        </p:spPr>
      </p:pic>
      <p:pic>
        <p:nvPicPr>
          <p:cNvPr id="5" name="Picture 4" descr="s11_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480560"/>
            <a:ext cx="3200400" cy="14356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69748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300" b="1">
                <a:solidFill>
                  <a:srgbClr val="232342"/>
                </a:solidFill>
                <a:latin typeface="Geist"/>
              </a:rPr>
              <a:t>STAGE 4: Add the upper extensions, the 9th, 11th, 13th.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69748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300" b="1">
                <a:solidFill>
                  <a:srgbClr val="232342"/>
                </a:solidFill>
                <a:latin typeface="Geist"/>
              </a:rPr>
              <a:t>STAGE 5: Add the upper extensions, ♭9, ♯9, ♯11, ♭13.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57"/>
          <p:cNvSpPr txBox="1"/>
          <p:nvPr/>
        </p:nvSpPr>
        <p:spPr>
          <a:xfrm>
            <a:off x="358371" y="5589750"/>
            <a:ext cx="11244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1700"/>
              <a:buFont typeface="Geist Mono"/>
              <a:buNone/>
            </a:pPr>
            <a:r>
              <a:rPr lang="en-US" sz="1700" i="0" u="none" strike="noStrike" cap="none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  <a:hlinkClick r:id="rId3"/>
              </a:rPr>
              <a:t>partnerships@moderne</a:t>
            </a:r>
            <a:r>
              <a:rPr lang="en-US" sz="1700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  <a:hlinkClick r:id="rId3"/>
              </a:rPr>
              <a:t>.ai</a:t>
            </a:r>
            <a:r>
              <a:rPr lang="en-US" sz="1700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</a:rPr>
              <a:t> | </a:t>
            </a:r>
            <a:r>
              <a:rPr lang="en-US" sz="1700" dirty="0" err="1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</a:rPr>
              <a:t>moderne.ai</a:t>
            </a:r>
            <a:endParaRPr sz="1700" i="0" u="none" strike="noStrike" cap="none" dirty="0">
              <a:solidFill>
                <a:schemeClr val="dk1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900" name="Google Shape;900;p57"/>
          <p:cNvSpPr txBox="1"/>
          <p:nvPr/>
        </p:nvSpPr>
        <p:spPr>
          <a:xfrm>
            <a:off x="1097280" y="2606040"/>
            <a:ext cx="9994392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4400"/>
              <a:buFont typeface="Geist"/>
              <a:buNone/>
            </a:pPr>
            <a:r>
              <a:rPr lang="en-US" sz="4400" b="1" i="0" u="none" strike="noStrike" cap="none">
                <a:solidFill>
                  <a:srgbClr val="232342"/>
                </a:solidFill>
                <a:latin typeface="Geist"/>
                <a:ea typeface="Geist"/>
                <a:cs typeface="Geist"/>
                <a:sym typeface="Geist"/>
              </a:rPr>
              <a:t>Thank </a:t>
            </a:r>
            <a:r>
              <a:rPr lang="en-US" sz="4400" b="1" i="0" u="none" strike="noStrike" cap="none">
                <a:solidFill>
                  <a:schemeClr val="dk1"/>
                </a:solidFill>
                <a:latin typeface="Geist"/>
                <a:ea typeface="Geist"/>
                <a:cs typeface="Geist"/>
                <a:sym typeface="Geist"/>
              </a:rPr>
              <a:t>you.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1" name="Google Shape;901;p57" descr="/home/claude/deck/logo0_small.png"/>
          <p:cNvPicPr preferRelativeResize="0"/>
          <p:nvPr/>
        </p:nvPicPr>
        <p:blipFill rotWithShape="1">
          <a:blip r:embed="rId4">
            <a:alphaModFix/>
          </a:blip>
          <a:srcRect r="81852"/>
          <a:stretch/>
        </p:blipFill>
        <p:spPr>
          <a:xfrm>
            <a:off x="11256117" y="185725"/>
            <a:ext cx="506150" cy="49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57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52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rgbClr val="212121"/>
                </a:solidFill>
                <a:latin typeface="Geist Mono"/>
                <a:ea typeface="Geist Mono"/>
                <a:cs typeface="Geist Mono"/>
                <a:sym typeface="Geist Mono"/>
              </a:rPr>
              <a:t>15</a:t>
            </a:fld>
            <a:endParaRPr sz="1000">
              <a:solidFill>
                <a:srgbClr val="212121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pic>
        <p:nvPicPr>
          <p:cNvPr id="903" name="Google Shape;903;p57" descr="/home/claude/deck/spectral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8072" y="3986784"/>
            <a:ext cx="1892808" cy="45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>
          <a:extLst>
            <a:ext uri="{FF2B5EF4-FFF2-40B4-BE49-F238E27FC236}">
              <a16:creationId xmlns:a16="http://schemas.microsoft.com/office/drawing/2014/main" id="{18AD6C49-A8FD-D098-B8CD-EEDC8F4A1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57">
            <a:extLst>
              <a:ext uri="{FF2B5EF4-FFF2-40B4-BE49-F238E27FC236}">
                <a16:creationId xmlns:a16="http://schemas.microsoft.com/office/drawing/2014/main" id="{95993320-C0CB-DF5C-C242-072FD5196DC5}"/>
              </a:ext>
            </a:extLst>
          </p:cNvPr>
          <p:cNvSpPr txBox="1"/>
          <p:nvPr/>
        </p:nvSpPr>
        <p:spPr>
          <a:xfrm>
            <a:off x="358371" y="5589750"/>
            <a:ext cx="11244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1700"/>
              <a:buFont typeface="Geist Mono"/>
              <a:buNone/>
            </a:pPr>
            <a:r>
              <a:rPr lang="en-US" sz="1700" i="0" u="none" strike="noStrike" cap="none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  <a:hlinkClick r:id="rId3"/>
              </a:rPr>
              <a:t>partnerships@moderne</a:t>
            </a:r>
            <a:r>
              <a:rPr lang="en-US" sz="1700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  <a:hlinkClick r:id="rId3"/>
              </a:rPr>
              <a:t>.ai</a:t>
            </a:r>
            <a:r>
              <a:rPr lang="en-US" sz="1700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</a:rPr>
              <a:t> | </a:t>
            </a:r>
            <a:r>
              <a:rPr lang="en-US" sz="1700" dirty="0" err="1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</a:rPr>
              <a:t>moderne.ai</a:t>
            </a:r>
            <a:endParaRPr sz="1700" i="0" u="none" strike="noStrike" cap="none" dirty="0">
              <a:solidFill>
                <a:schemeClr val="dk1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sp>
        <p:nvSpPr>
          <p:cNvPr id="900" name="Google Shape;900;p57">
            <a:extLst>
              <a:ext uri="{FF2B5EF4-FFF2-40B4-BE49-F238E27FC236}">
                <a16:creationId xmlns:a16="http://schemas.microsoft.com/office/drawing/2014/main" id="{19B0EB6A-8C78-10FC-36EB-691438D8A527}"/>
              </a:ext>
            </a:extLst>
          </p:cNvPr>
          <p:cNvSpPr txBox="1"/>
          <p:nvPr/>
        </p:nvSpPr>
        <p:spPr>
          <a:xfrm>
            <a:off x="1097280" y="2606040"/>
            <a:ext cx="9994392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4400"/>
              <a:buFont typeface="Geist"/>
              <a:buNone/>
            </a:pPr>
            <a:r>
              <a:rPr lang="en-US" sz="4400" b="1" dirty="0">
                <a:solidFill>
                  <a:srgbClr val="232342"/>
                </a:solidFill>
                <a:latin typeface="Geist"/>
                <a:ea typeface="Geist"/>
                <a:cs typeface="Geist"/>
                <a:sym typeface="Geist"/>
              </a:rPr>
              <a:t>Appendix</a:t>
            </a: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1" name="Google Shape;901;p57" descr="/home/claude/deck/logo0_small.png">
            <a:extLst>
              <a:ext uri="{FF2B5EF4-FFF2-40B4-BE49-F238E27FC236}">
                <a16:creationId xmlns:a16="http://schemas.microsoft.com/office/drawing/2014/main" id="{E4659578-68B3-7F6B-11B5-C14FE9C6F42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81852"/>
          <a:stretch/>
        </p:blipFill>
        <p:spPr>
          <a:xfrm>
            <a:off x="11256117" y="185725"/>
            <a:ext cx="506150" cy="49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57">
            <a:extLst>
              <a:ext uri="{FF2B5EF4-FFF2-40B4-BE49-F238E27FC236}">
                <a16:creationId xmlns:a16="http://schemas.microsoft.com/office/drawing/2014/main" id="{8508F336-97EE-098F-849B-DC65C3F010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52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rgbClr val="212121"/>
                </a:solidFill>
                <a:latin typeface="Geist Mono"/>
                <a:ea typeface="Geist Mono"/>
                <a:cs typeface="Geist Mono"/>
                <a:sym typeface="Geist Mono"/>
              </a:rPr>
              <a:t>16</a:t>
            </a:fld>
            <a:endParaRPr sz="1000">
              <a:solidFill>
                <a:srgbClr val="212121"/>
              </a:solidFill>
              <a:latin typeface="Geist Mono"/>
              <a:ea typeface="Geist Mono"/>
              <a:cs typeface="Geist Mono"/>
              <a:sym typeface="Geist Mono"/>
            </a:endParaRPr>
          </a:p>
        </p:txBody>
      </p:sp>
      <p:pic>
        <p:nvPicPr>
          <p:cNvPr id="903" name="Google Shape;903;p57" descr="/home/claude/deck/spectral.png">
            <a:extLst>
              <a:ext uri="{FF2B5EF4-FFF2-40B4-BE49-F238E27FC236}">
                <a16:creationId xmlns:a16="http://schemas.microsoft.com/office/drawing/2014/main" id="{3D95773E-3B9A-595D-375D-2CBB50DD895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48072" y="3986784"/>
            <a:ext cx="1892808" cy="45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4882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20040"/>
            <a:ext cx="7315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dirty="0">
                <a:solidFill>
                  <a:srgbClr val="232342"/>
                </a:solidFill>
                <a:latin typeface="Geist Mono"/>
              </a:rPr>
              <a:t>T</a:t>
            </a:r>
            <a:r>
              <a:rPr lang="en-CA" sz="1400" b="0" dirty="0" err="1">
                <a:solidFill>
                  <a:srgbClr val="232342"/>
                </a:solidFill>
                <a:latin typeface="Geist Mono"/>
              </a:rPr>
              <a:t>ypography</a:t>
            </a:r>
            <a:r>
              <a:rPr sz="1400" b="0" dirty="0">
                <a:solidFill>
                  <a:srgbClr val="232342"/>
                </a:solidFill>
                <a:latin typeface="Geist Mono"/>
              </a:rPr>
              <a:t>    </a:t>
            </a:r>
            <a:r>
              <a:rPr lang="en-CA" sz="1400" b="0" dirty="0">
                <a:solidFill>
                  <a:srgbClr val="232342"/>
                </a:solidFill>
                <a:latin typeface="Geist Mono"/>
              </a:rPr>
              <a:t>Moderne deck template</a:t>
            </a:r>
            <a:endParaRPr sz="1400" b="0" dirty="0">
              <a:solidFill>
                <a:srgbClr val="232342"/>
              </a:solidFill>
              <a:latin typeface="Geist Mono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40" y="960120"/>
            <a:ext cx="402336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Display title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Geist Bold 40 · #232342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914400"/>
            <a:ext cx="68580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232342"/>
                </a:solidFill>
                <a:latin typeface="Geist"/>
              </a:rPr>
              <a:t>Moderne Roadmap.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4023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Statement title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Geist Bold 29-34 · #232342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1783080"/>
            <a:ext cx="68580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300" b="1" dirty="0">
                <a:solidFill>
                  <a:srgbClr val="232342"/>
                </a:solidFill>
                <a:latin typeface="Geist"/>
              </a:rPr>
              <a:t>Three primitives.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578608"/>
            <a:ext cx="4023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Card heading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Geist Bold 16 · #232342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0" y="2532888"/>
            <a:ext cx="6858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 dirty="0">
                <a:solidFill>
                  <a:srgbClr val="232342"/>
                </a:solidFill>
                <a:latin typeface="Geist"/>
              </a:rPr>
              <a:t>Card heading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081528"/>
            <a:ext cx="4023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Body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Geist 16 · #45455C (lead 20-22)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3035808"/>
            <a:ext cx="6858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45455C"/>
                </a:solidFill>
                <a:latin typeface="Geist"/>
              </a:rPr>
              <a:t>Body copy runs in Geist at sixteen points, slate.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584448"/>
            <a:ext cx="40233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b="0" dirty="0">
                <a:solidFill>
                  <a:srgbClr val="232342"/>
                </a:solidFill>
                <a:latin typeface="Geist Mono"/>
              </a:rPr>
              <a:t>Label</a:t>
            </a:r>
            <a:endParaRPr sz="1100" b="0" dirty="0">
              <a:solidFill>
                <a:srgbClr val="232342"/>
              </a:solidFill>
              <a:latin typeface="Geist Mono"/>
            </a:endParaRPr>
          </a:p>
          <a:p>
            <a:r>
              <a:rPr sz="1000" b="0" dirty="0">
                <a:solidFill>
                  <a:srgbClr val="6B6B7C"/>
                </a:solidFill>
                <a:latin typeface="Geist Mono"/>
              </a:rPr>
              <a:t>Geist Mono 14-17 caps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538728"/>
            <a:ext cx="6858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 dirty="0">
                <a:solidFill>
                  <a:srgbClr val="232342"/>
                </a:solidFill>
                <a:latin typeface="Geist Mono"/>
              </a:rPr>
              <a:t>AUGUST 2026  ·  </a:t>
            </a:r>
            <a:r>
              <a:rPr lang="en-CA" sz="1500" dirty="0">
                <a:solidFill>
                  <a:srgbClr val="232342"/>
                </a:solidFill>
                <a:latin typeface="Geist Mono"/>
              </a:rPr>
              <a:t>Roadmap</a:t>
            </a:r>
            <a:endParaRPr sz="1500" b="0" dirty="0">
              <a:solidFill>
                <a:srgbClr val="232342"/>
              </a:solidFill>
              <a:latin typeface="Geist Mon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" y="4087368"/>
            <a:ext cx="40233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Data / code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Geist Mono 12-16 · #1D5937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4041648"/>
            <a:ext cx="6858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 dirty="0">
                <a:solidFill>
                  <a:srgbClr val="1D5937"/>
                </a:solidFill>
                <a:latin typeface="Geist Mono"/>
              </a:rPr>
              <a:t>endpoint-</a:t>
            </a:r>
            <a:r>
              <a:rPr sz="1300" b="0" dirty="0" err="1">
                <a:solidFill>
                  <a:srgbClr val="1D5937"/>
                </a:solidFill>
                <a:latin typeface="Geist Mono"/>
              </a:rPr>
              <a:t>schemas.csv</a:t>
            </a:r>
            <a:r>
              <a:rPr sz="1300" b="0" dirty="0">
                <a:solidFill>
                  <a:srgbClr val="1D5937"/>
                </a:solidFill>
                <a:latin typeface="Geist Mono"/>
              </a:rPr>
              <a:t>  </a:t>
            </a:r>
            <a:r>
              <a:rPr sz="1300" b="0" dirty="0" err="1">
                <a:solidFill>
                  <a:srgbClr val="1D5937"/>
                </a:solidFill>
                <a:latin typeface="Geist Mono"/>
              </a:rPr>
              <a:t>api-contracts.md</a:t>
            </a:r>
            <a:endParaRPr sz="1300" b="0" dirty="0">
              <a:solidFill>
                <a:srgbClr val="1D5937"/>
              </a:solidFill>
              <a:latin typeface="Geist Mono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40" y="4562855"/>
            <a:ext cx="40233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Kicker / annotation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Caveat 18-22 · #6B6B7C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4517136"/>
            <a:ext cx="68580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0" dirty="0">
                <a:solidFill>
                  <a:srgbClr val="6B6B7C"/>
                </a:solidFill>
                <a:latin typeface="Caveat"/>
              </a:rPr>
              <a:t>sequence once. act everywhere.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093207"/>
            <a:ext cx="402336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b="0">
                <a:solidFill>
                  <a:srgbClr val="232342"/>
                </a:solidFill>
                <a:latin typeface="Geist Mono"/>
              </a:rPr>
              <a:t>Accents</a:t>
            </a:r>
          </a:p>
          <a:p>
            <a:r>
              <a:rPr sz="1000" b="0">
                <a:solidFill>
                  <a:srgbClr val="6B6B7C"/>
                </a:solidFill>
                <a:latin typeface="Geist Mono"/>
              </a:rPr>
              <a:t>green #1D5937 · red #A8253E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0" y="5047488"/>
            <a:ext cx="685800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0">
                <a:solidFill>
                  <a:srgbClr val="1D5937"/>
                </a:solidFill>
                <a:latin typeface="Geist Mono"/>
              </a:rPr>
              <a:t>10× faster   </a:t>
            </a:r>
            <a:r>
              <a:rPr sz="1500" b="0">
                <a:solidFill>
                  <a:srgbClr val="A8253E"/>
                </a:solidFill>
                <a:latin typeface="Geist Mono"/>
              </a:rPr>
              <a:t>human-paced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61"/>
          <p:cNvSpPr txBox="1">
            <a:spLocks noGrp="1"/>
          </p:cNvSpPr>
          <p:nvPr>
            <p:ph type="sldNum" idx="12"/>
          </p:nvPr>
        </p:nvSpPr>
        <p:spPr>
          <a:xfrm>
            <a:off x="10954512" y="6419088"/>
            <a:ext cx="731700" cy="525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pic>
        <p:nvPicPr>
          <p:cNvPr id="969" name="Google Shape;96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640" y="2011681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3160" y="2011681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97680" y="2011681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2200" y="2011681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46720" y="2011681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p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921240" y="2011681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p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8640" y="2852929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23160" y="2852929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97680" y="2852929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6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72200" y="2852929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6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046720" y="2852929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6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921240" y="2852929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6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48640" y="3694177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6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423160" y="3694177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6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297680" y="3694177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6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172200" y="3694177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6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046720" y="3694177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p61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9921240" y="3694177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61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48640" y="4535425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61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2423160" y="4535425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61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4297680" y="4535425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61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8046720" y="4535425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61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9921240" y="4535425"/>
            <a:ext cx="1557746" cy="62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61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548640" y="5376673"/>
            <a:ext cx="1557746" cy="624810"/>
          </a:xfrm>
          <a:prstGeom prst="rect">
            <a:avLst/>
          </a:prstGeom>
          <a:noFill/>
          <a:ln>
            <a:noFill/>
          </a:ln>
        </p:spPr>
      </p:pic>
      <p:sp>
        <p:nvSpPr>
          <p:cNvPr id="993" name="Google Shape;993;p61"/>
          <p:cNvSpPr txBox="1"/>
          <p:nvPr/>
        </p:nvSpPr>
        <p:spPr>
          <a:xfrm>
            <a:off x="6172200" y="4560875"/>
            <a:ext cx="1557881" cy="471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12121"/>
                </a:solidFill>
                <a:latin typeface="Geist"/>
                <a:ea typeface="Geist"/>
                <a:cs typeface="Geist"/>
                <a:sym typeface="Geist"/>
              </a:rPr>
              <a:t>scentbird</a:t>
            </a:r>
            <a:endParaRPr sz="2000" b="1">
              <a:solidFill>
                <a:srgbClr val="212121"/>
              </a:solidFill>
              <a:latin typeface="Geist"/>
              <a:ea typeface="Geist"/>
              <a:cs typeface="Geist"/>
              <a:sym typeface="Geist"/>
            </a:endParaRPr>
          </a:p>
        </p:txBody>
      </p:sp>
      <p:sp>
        <p:nvSpPr>
          <p:cNvPr id="994" name="Google Shape;994;p61"/>
          <p:cNvSpPr txBox="1"/>
          <p:nvPr/>
        </p:nvSpPr>
        <p:spPr>
          <a:xfrm>
            <a:off x="548640" y="411480"/>
            <a:ext cx="100005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12121"/>
                </a:solidFill>
                <a:latin typeface="Geist"/>
                <a:ea typeface="Geist"/>
                <a:cs typeface="Geist"/>
                <a:sym typeface="Geist"/>
              </a:rPr>
              <a:t>Used by the companies running the world’s largest codebases.</a:t>
            </a:r>
            <a:endParaRPr sz="2400" b="1">
              <a:solidFill>
                <a:srgbClr val="212121"/>
              </a:solidFill>
              <a:latin typeface="Geist"/>
              <a:ea typeface="Geist"/>
              <a:cs typeface="Geist"/>
              <a:sym typeface="Geis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2920" y="1874519"/>
            <a:ext cx="96012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232342"/>
                </a:solidFill>
                <a:latin typeface="Geist"/>
              </a:rPr>
              <a:t>This is a sentence-cased title that doesn't end with a period</a:t>
            </a:r>
          </a:p>
        </p:txBody>
      </p:sp>
      <p:pic>
        <p:nvPicPr>
          <p:cNvPr id="5" name="Picture 4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4791456"/>
            <a:ext cx="2788920" cy="4937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1</a:t>
            </a:r>
          </a:p>
        </p:txBody>
      </p:sp>
      <p:sp>
        <p:nvSpPr>
          <p:cNvPr id="9" name="Google Shape;64;p14">
            <a:extLst>
              <a:ext uri="{FF2B5EF4-FFF2-40B4-BE49-F238E27FC236}">
                <a16:creationId xmlns:a16="http://schemas.microsoft.com/office/drawing/2014/main" id="{CECE11E0-78BC-6017-C709-9951FAE3C008}"/>
              </a:ext>
            </a:extLst>
          </p:cNvPr>
          <p:cNvSpPr txBox="1"/>
          <p:nvPr/>
        </p:nvSpPr>
        <p:spPr>
          <a:xfrm>
            <a:off x="594360" y="236174"/>
            <a:ext cx="8046720" cy="42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32342"/>
              </a:buClr>
              <a:buSzPts val="1700"/>
              <a:buFont typeface="Geist Mono"/>
              <a:buNone/>
            </a:pPr>
            <a:r>
              <a:rPr lang="en-US" sz="1700" b="0" i="0" u="none" strike="noStrike" cap="none" dirty="0">
                <a:solidFill>
                  <a:srgbClr val="232342"/>
                </a:solidFill>
                <a:latin typeface="Geist Mono"/>
                <a:ea typeface="Geist Mono"/>
                <a:cs typeface="Geist Mono"/>
                <a:sym typeface="Geist Mono"/>
              </a:rPr>
              <a:t>August 2026</a:t>
            </a:r>
            <a:endParaRPr sz="17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Google Shape;68;p14" descr="/home/claude/deck/spectral.png">
            <a:extLst>
              <a:ext uri="{FF2B5EF4-FFF2-40B4-BE49-F238E27FC236}">
                <a16:creationId xmlns:a16="http://schemas.microsoft.com/office/drawing/2014/main" id="{66EE72F3-2482-111C-01CE-85CDCEA92D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V="1">
            <a:off x="495085" y="798256"/>
            <a:ext cx="11191127" cy="4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69748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300" b="1">
                <a:solidFill>
                  <a:srgbClr val="232342"/>
                </a:solidFill>
                <a:latin typeface="Geist"/>
              </a:rPr>
              <a:t>STAGE 1: Stick to the Root and the Fifth.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10332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600" b="1">
                <a:solidFill>
                  <a:srgbClr val="232342"/>
                </a:solidFill>
                <a:latin typeface="Geist"/>
              </a:rPr>
              <a:t>This is a single sentence that the audience should remember as your key point.</a:t>
            </a:r>
          </a:p>
        </p:txBody>
      </p:sp>
      <p:pic>
        <p:nvPicPr>
          <p:cNvPr id="3" name="Picture 2" descr="s3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608" y="1828800"/>
            <a:ext cx="7031736" cy="4032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1371600"/>
            <a:ext cx="352044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232342"/>
                </a:solidFill>
                <a:latin typeface="Geist"/>
              </a:rPr>
              <a:t>To add visual interest, move the title to the left of your image or drawing.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4206240"/>
            <a:ext cx="338328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0" dirty="0">
                <a:solidFill>
                  <a:srgbClr val="6B6B7C"/>
                </a:solidFill>
                <a:latin typeface="Caveat"/>
              </a:rPr>
              <a:t>Either show product or people. No diagrams in the Root and the Fifth.</a:t>
            </a:r>
          </a:p>
        </p:txBody>
      </p:sp>
      <p:pic>
        <p:nvPicPr>
          <p:cNvPr id="4" name="Picture 3" descr="s4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816" y="1143000"/>
            <a:ext cx="7406640" cy="4617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648" y="2651760"/>
            <a:ext cx="1097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dirty="0">
                <a:solidFill>
                  <a:srgbClr val="232342"/>
                </a:solidFill>
                <a:latin typeface="Geist"/>
              </a:rPr>
              <a:t>When there is no image, or you really </a:t>
            </a:r>
            <a:endParaRPr lang="en-CA" sz="3000" b="1" dirty="0">
              <a:solidFill>
                <a:srgbClr val="232342"/>
              </a:solidFill>
              <a:latin typeface="Geist"/>
            </a:endParaRPr>
          </a:p>
          <a:p>
            <a:pPr algn="ctr"/>
            <a:r>
              <a:rPr sz="3000" b="1" dirty="0">
                <a:solidFill>
                  <a:srgbClr val="232342"/>
                </a:solidFill>
                <a:latin typeface="Geist"/>
              </a:rPr>
              <a:t>want to emphasize a point, put it in the middle.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6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20040"/>
            <a:ext cx="5914617" cy="5669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20457" y="2286000"/>
            <a:ext cx="4692422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>
                <a:solidFill>
                  <a:srgbClr val="232342"/>
                </a:solidFill>
                <a:latin typeface="Geist"/>
              </a:rPr>
              <a:t>Do the same thing, but put the text to the right for further visual interest.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697480"/>
            <a:ext cx="1088136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300" b="1">
                <a:solidFill>
                  <a:srgbClr val="232342"/>
                </a:solidFill>
                <a:latin typeface="Geist"/>
              </a:rPr>
              <a:t>STAGE 2: Add the Third.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0332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232342"/>
                </a:solidFill>
                <a:latin typeface="Geist"/>
              </a:rPr>
              <a:t>Sometimes you can add text to a diagram, though you should try hard to do it instead in the title.</a:t>
            </a:r>
          </a:p>
        </p:txBody>
      </p:sp>
      <p:pic>
        <p:nvPicPr>
          <p:cNvPr id="3" name="Picture 2" descr="s8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" y="2103120"/>
            <a:ext cx="6519672" cy="3639312"/>
          </a:xfrm>
          <a:prstGeom prst="rect">
            <a:avLst/>
          </a:prstGeom>
        </p:spPr>
      </p:pic>
      <p:pic>
        <p:nvPicPr>
          <p:cNvPr id="4" name="Picture 3" descr="s8_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944" y="3200400"/>
            <a:ext cx="1545336" cy="15361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89520" y="3063240"/>
            <a:ext cx="2240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>
                <a:solidFill>
                  <a:srgbClr val="A8253E"/>
                </a:solidFill>
                <a:latin typeface="Caveat"/>
              </a:rPr>
              <a:t>Instead, Copilot does all of this and the repo-by-repo verification after.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00800"/>
            <a:ext cx="50292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12121"/>
                </a:solidFill>
                <a:latin typeface="Geist Mono"/>
              </a:rP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erne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Moderne">
      <a:majorFont>
        <a:latin typeface="Geis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eis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470</Words>
  <Application>Microsoft Macintosh PowerPoint</Application>
  <PresentationFormat>Widescreen</PresentationFormat>
  <Paragraphs>83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Geist Mono</vt:lpstr>
      <vt:lpstr>Calibri</vt:lpstr>
      <vt:lpstr>Arial</vt:lpstr>
      <vt:lpstr>Geist</vt:lpstr>
      <vt:lpstr>Caveat</vt:lpstr>
      <vt:lpstr>Moderne 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Lindsay Auchinachie</cp:lastModifiedBy>
  <cp:revision>2</cp:revision>
  <dcterms:modified xsi:type="dcterms:W3CDTF">2026-09-02T02:38:50Z</dcterms:modified>
</cp:coreProperties>
</file>